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347" r:id="rId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3" d="100"/>
          <a:sy n="83" d="100"/>
        </p:scale>
        <p:origin x="128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48EE432-66EA-48CC-976E-8BD00D2F8D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BEAD388-88A8-4FDE-8A0F-AC852ABF21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B6D446B-2EF0-40BF-821A-58D7328881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ECCAD-871F-40BD-A329-EF13AC6F6541}" type="datetimeFigureOut">
              <a:rPr lang="pt-BR" smtClean="0"/>
              <a:t>24/05/2018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DE4F5C8-676F-4198-A8F1-F1073D3190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DB66B3A-6D8A-4640-B16F-102CF666A4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D59DF-989B-414F-81A9-F7097F28D8E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6278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675E980-B045-4E3C-A7EF-CC0A20CE9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B2DBAC06-5338-4711-B1CF-D1E24C8378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351D178-52AB-4F8E-977F-20C4C24A8A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ECCAD-871F-40BD-A329-EF13AC6F6541}" type="datetimeFigureOut">
              <a:rPr lang="pt-BR" smtClean="0"/>
              <a:t>24/05/2018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18EEBE5-DFEB-4901-BFD2-4BFBFD7EA9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B9ADCED-3D42-4356-AAEE-8C57FB08A8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D59DF-989B-414F-81A9-F7097F28D8E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44530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AF2FFAD-A09F-4E99-ABD7-33CE1E21BD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0600F9BA-A6CB-43A9-BFB5-E5D8330652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87ACF98-1966-4C90-9A2B-417CA6E19C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ECCAD-871F-40BD-A329-EF13AC6F6541}" type="datetimeFigureOut">
              <a:rPr lang="pt-BR" smtClean="0"/>
              <a:t>24/05/2018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133AEE4-1E64-4855-9C28-8BB45DFFB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DA4A52A-1DD2-4D17-AA77-1E6B255A2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D59DF-989B-414F-81A9-F7097F28D8E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08236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EAA4B7-EF93-4733-95EB-FA5A72E5C0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DDE9153-AD73-4233-A9C2-C60C78D70C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36DA08F-9ACA-4C47-861C-A0AE24EBFE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ECCAD-871F-40BD-A329-EF13AC6F6541}" type="datetimeFigureOut">
              <a:rPr lang="pt-BR" smtClean="0"/>
              <a:t>24/05/2018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849E277-4BD1-46B3-BC23-F38E3F7A87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E148EDC-48F4-4857-A800-8855FA422B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D59DF-989B-414F-81A9-F7097F28D8E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40713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2F18022-75A5-4581-935D-6BE769C3CC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CA5874D-6319-40AB-963F-FB9B1FFB84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212BFBC-0976-443F-80D7-E559FB3327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ECCAD-871F-40BD-A329-EF13AC6F6541}" type="datetimeFigureOut">
              <a:rPr lang="pt-BR" smtClean="0"/>
              <a:t>24/05/2018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6502276-FE45-4D97-808E-9CF9C32F0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F36A1DD-FE94-4418-BFF7-4987A6932C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D59DF-989B-414F-81A9-F7097F28D8E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59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CDEDE2-EE75-464C-8297-89EEB20F76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8A45DAC-CBA3-435A-AB71-8AADB48408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36F76DA6-9FFA-45C6-B6C0-F3AF4DF007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A837CD3-3355-4AFC-B9E0-374870B468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ECCAD-871F-40BD-A329-EF13AC6F6541}" type="datetimeFigureOut">
              <a:rPr lang="pt-BR" smtClean="0"/>
              <a:t>24/05/2018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78F1153-12BD-4352-A1E9-D937DF22DD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55AAAE3-DCCE-4803-AA02-3A35AAFAAD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D59DF-989B-414F-81A9-F7097F28D8E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0120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8378638-5E95-4E17-B6ED-A512C5F415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E9255A5-FAF5-4139-9030-E5A6C0BBA9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46AF72C9-852C-424B-8485-67724EE127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5A06E9F6-CD05-4ECC-BCA3-E9004994625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4DE75214-5A65-458B-B412-E8BEAD21299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7598B733-804B-4F34-816E-306F442A8A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ECCAD-871F-40BD-A329-EF13AC6F6541}" type="datetimeFigureOut">
              <a:rPr lang="pt-BR" smtClean="0"/>
              <a:t>24/05/2018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129BFE30-B9B0-4F47-BF90-28E9C513E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9FB93126-4615-48B8-B6F7-107476D836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D59DF-989B-414F-81A9-F7097F28D8E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293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B3C67C3-2BAF-46BF-BE3B-DD4D6DCBA1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576852F9-48C4-4829-9ACD-27F5ED0260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ECCAD-871F-40BD-A329-EF13AC6F6541}" type="datetimeFigureOut">
              <a:rPr lang="pt-BR" smtClean="0"/>
              <a:t>24/05/2018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F20EE4C5-CB16-440B-864D-AC520B3043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590821CA-BAFE-46E3-B86B-904CF9D022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D59DF-989B-414F-81A9-F7097F28D8E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99692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5D76F11C-B69B-4F98-807A-7F9CB58036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ECCAD-871F-40BD-A329-EF13AC6F6541}" type="datetimeFigureOut">
              <a:rPr lang="pt-BR" smtClean="0"/>
              <a:t>24/05/2018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F5791175-121B-445C-ACDC-6CF3389B55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0839FE77-6B54-488F-841F-D2A71643E6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D59DF-989B-414F-81A9-F7097F28D8E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61235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C0823EA-5D87-485E-BFE2-EBCA03284C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B565CAC-8BD4-4C04-AD15-99A9849B27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6426CCE3-0C60-4072-ACBD-7ABCC51CA5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A0D93137-9CD1-4D3C-A8E7-5136E9EEBC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ECCAD-871F-40BD-A329-EF13AC6F6541}" type="datetimeFigureOut">
              <a:rPr lang="pt-BR" smtClean="0"/>
              <a:t>24/05/2018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F93EE74-3B6D-4519-B494-6ACE1A1C3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C0ADBBEB-4C34-434C-809A-98526893BE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D59DF-989B-414F-81A9-F7097F28D8E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90963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6199F28-5DB8-48AC-AB42-4EEC968CA9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05F30D6D-7D5A-40C4-A736-4FAE6CE4396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19B787F1-52FF-4676-81D1-667B37791F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742A7B1-E7F8-4E6E-B73D-D993E5BA98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ECCAD-871F-40BD-A329-EF13AC6F6541}" type="datetimeFigureOut">
              <a:rPr lang="pt-BR" smtClean="0"/>
              <a:t>24/05/2018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91CA05E-39D2-4989-AAE5-3C2122BA9F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FA4B177-793E-47B2-AC1D-8CC9C4169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D59DF-989B-414F-81A9-F7097F28D8E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14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5835BAB1-C54C-42EB-9805-A863585BBD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6DE3FC2-8704-4C5B-906A-C6174BDB5E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570CC75-9541-4A2D-9F19-A17046E94E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2ECCAD-871F-40BD-A329-EF13AC6F6541}" type="datetimeFigureOut">
              <a:rPr lang="pt-BR" smtClean="0"/>
              <a:t>24/05/2018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C4B6601-85A9-4F67-A64A-F4BA08E8E4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5122195-1E50-4354-8502-39BEA11292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3D59DF-989B-414F-81A9-F7097F28D8E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71334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Figuras Padrão </a:t>
            </a:r>
            <a:br>
              <a:rPr lang="pt-BR" dirty="0"/>
            </a:br>
            <a:r>
              <a:rPr lang="pt-BR" dirty="0"/>
              <a:t> Processos de Diluição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18082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5382212" y="3025427"/>
            <a:ext cx="936104" cy="340553"/>
          </a:xfrm>
          <a:prstGeom prst="rect">
            <a:avLst/>
          </a:prstGeom>
          <a:pattFill prst="ltDnDiag">
            <a:fgClr>
              <a:schemeClr val="tx1"/>
            </a:fgClr>
            <a:bgClr>
              <a:schemeClr val="bg1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200"/>
          </a:p>
        </p:txBody>
      </p:sp>
      <p:sp>
        <p:nvSpPr>
          <p:cNvPr id="15" name="Retângulo 14"/>
          <p:cNvSpPr/>
          <p:nvPr/>
        </p:nvSpPr>
        <p:spPr>
          <a:xfrm>
            <a:off x="4572605" y="4364839"/>
            <a:ext cx="936104" cy="11521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200"/>
          </a:p>
        </p:txBody>
      </p:sp>
      <p:grpSp>
        <p:nvGrpSpPr>
          <p:cNvPr id="40" name="Grupo 39"/>
          <p:cNvGrpSpPr/>
          <p:nvPr/>
        </p:nvGrpSpPr>
        <p:grpSpPr>
          <a:xfrm>
            <a:off x="1912607" y="4551078"/>
            <a:ext cx="1615468" cy="1152128"/>
            <a:chOff x="388607" y="4551078"/>
            <a:chExt cx="1615468" cy="1152128"/>
          </a:xfrm>
        </p:grpSpPr>
        <p:sp>
          <p:nvSpPr>
            <p:cNvPr id="9" name="Retângulo 8"/>
            <p:cNvSpPr/>
            <p:nvPr/>
          </p:nvSpPr>
          <p:spPr>
            <a:xfrm>
              <a:off x="388607" y="4551078"/>
              <a:ext cx="936104" cy="115212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1200" dirty="0">
                  <a:solidFill>
                    <a:schemeClr val="tx1"/>
                  </a:solidFill>
                </a:rPr>
                <a:t>#____</a:t>
              </a:r>
            </a:p>
          </p:txBody>
        </p:sp>
        <p:cxnSp>
          <p:nvCxnSpPr>
            <p:cNvPr id="10" name="Conector de seta reta 9"/>
            <p:cNvCxnSpPr/>
            <p:nvPr/>
          </p:nvCxnSpPr>
          <p:spPr>
            <a:xfrm flipH="1">
              <a:off x="1324711" y="4551078"/>
              <a:ext cx="504056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CaixaDeTexto 19"/>
            <p:cNvSpPr txBox="1"/>
            <p:nvPr/>
          </p:nvSpPr>
          <p:spPr>
            <a:xfrm>
              <a:off x="1434688" y="4721246"/>
              <a:ext cx="569387" cy="27699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sz="1200" dirty="0"/>
                <a:t>_____</a:t>
              </a:r>
            </a:p>
          </p:txBody>
        </p:sp>
      </p:grpSp>
      <p:grpSp>
        <p:nvGrpSpPr>
          <p:cNvPr id="27" name="Grupo 26"/>
          <p:cNvGrpSpPr/>
          <p:nvPr/>
        </p:nvGrpSpPr>
        <p:grpSpPr>
          <a:xfrm>
            <a:off x="1989093" y="2777680"/>
            <a:ext cx="1160060" cy="723328"/>
            <a:chOff x="895626" y="5209713"/>
            <a:chExt cx="1160060" cy="723328"/>
          </a:xfrm>
        </p:grpSpPr>
        <p:sp>
          <p:nvSpPr>
            <p:cNvPr id="7" name="Forma livre 6"/>
            <p:cNvSpPr/>
            <p:nvPr/>
          </p:nvSpPr>
          <p:spPr>
            <a:xfrm>
              <a:off x="895626" y="5209713"/>
              <a:ext cx="1160060" cy="446329"/>
            </a:xfrm>
            <a:custGeom>
              <a:avLst/>
              <a:gdLst>
                <a:gd name="connsiteX0" fmla="*/ 0 w 1160060"/>
                <a:gd name="connsiteY0" fmla="*/ 8853 h 446329"/>
                <a:gd name="connsiteX1" fmla="*/ 504967 w 1160060"/>
                <a:gd name="connsiteY1" fmla="*/ 49797 h 446329"/>
                <a:gd name="connsiteX2" fmla="*/ 655093 w 1160060"/>
                <a:gd name="connsiteY2" fmla="*/ 390991 h 446329"/>
                <a:gd name="connsiteX3" fmla="*/ 1160060 w 1160060"/>
                <a:gd name="connsiteY3" fmla="*/ 445582 h 446329"/>
                <a:gd name="connsiteX4" fmla="*/ 1160060 w 1160060"/>
                <a:gd name="connsiteY4" fmla="*/ 445582 h 4463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0060" h="446329">
                  <a:moveTo>
                    <a:pt x="0" y="8853"/>
                  </a:moveTo>
                  <a:cubicBezTo>
                    <a:pt x="197892" y="-2520"/>
                    <a:pt x="395785" y="-13893"/>
                    <a:pt x="504967" y="49797"/>
                  </a:cubicBezTo>
                  <a:cubicBezTo>
                    <a:pt x="614149" y="113487"/>
                    <a:pt x="545911" y="325027"/>
                    <a:pt x="655093" y="390991"/>
                  </a:cubicBezTo>
                  <a:cubicBezTo>
                    <a:pt x="764275" y="456955"/>
                    <a:pt x="1160060" y="445582"/>
                    <a:pt x="1160060" y="445582"/>
                  </a:cubicBezTo>
                  <a:lnTo>
                    <a:pt x="1160060" y="445582"/>
                  </a:lnTo>
                </a:path>
              </a:pathLst>
            </a:custGeom>
            <a:noFill/>
            <a:ln w="952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200"/>
            </a:p>
          </p:txBody>
        </p:sp>
        <p:sp>
          <p:nvSpPr>
            <p:cNvPr id="21" name="CaixaDeTexto 20"/>
            <p:cNvSpPr txBox="1"/>
            <p:nvPr/>
          </p:nvSpPr>
          <p:spPr>
            <a:xfrm>
              <a:off x="895626" y="5471376"/>
              <a:ext cx="492443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sz="1200" dirty="0"/>
                <a:t>____</a:t>
              </a:r>
            </a:p>
            <a:p>
              <a:r>
                <a:rPr lang="pt-BR" sz="1200" dirty="0"/>
                <a:t>#___</a:t>
              </a:r>
            </a:p>
          </p:txBody>
        </p:sp>
      </p:grpSp>
      <p:grpSp>
        <p:nvGrpSpPr>
          <p:cNvPr id="26" name="Grupo 25"/>
          <p:cNvGrpSpPr/>
          <p:nvPr/>
        </p:nvGrpSpPr>
        <p:grpSpPr>
          <a:xfrm>
            <a:off x="3579687" y="980728"/>
            <a:ext cx="992919" cy="1224136"/>
            <a:chOff x="251520" y="2544440"/>
            <a:chExt cx="992919" cy="1224136"/>
          </a:xfrm>
        </p:grpSpPr>
        <p:sp>
          <p:nvSpPr>
            <p:cNvPr id="5" name="Arco 4"/>
            <p:cNvSpPr/>
            <p:nvPr/>
          </p:nvSpPr>
          <p:spPr>
            <a:xfrm>
              <a:off x="452351" y="2544440"/>
              <a:ext cx="792088" cy="1224136"/>
            </a:xfrm>
            <a:prstGeom prst="arc">
              <a:avLst/>
            </a:prstGeom>
            <a:ln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BR" sz="1200"/>
            </a:p>
          </p:txBody>
        </p:sp>
        <p:sp>
          <p:nvSpPr>
            <p:cNvPr id="22" name="CaixaDeTexto 21"/>
            <p:cNvSpPr txBox="1"/>
            <p:nvPr/>
          </p:nvSpPr>
          <p:spPr>
            <a:xfrm>
              <a:off x="251520" y="2544440"/>
              <a:ext cx="569387" cy="64633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sz="1200" dirty="0"/>
                <a:t>_____</a:t>
              </a:r>
            </a:p>
            <a:p>
              <a:r>
                <a:rPr lang="pt-BR" sz="1200" dirty="0"/>
                <a:t>_____</a:t>
              </a:r>
            </a:p>
            <a:p>
              <a:r>
                <a:rPr lang="pt-BR" sz="1200" dirty="0"/>
                <a:t>#____</a:t>
              </a:r>
            </a:p>
          </p:txBody>
        </p:sp>
      </p:grpSp>
      <p:grpSp>
        <p:nvGrpSpPr>
          <p:cNvPr id="25" name="Grupo 24"/>
          <p:cNvGrpSpPr/>
          <p:nvPr/>
        </p:nvGrpSpPr>
        <p:grpSpPr>
          <a:xfrm>
            <a:off x="2093063" y="980729"/>
            <a:ext cx="966919" cy="1344803"/>
            <a:chOff x="569062" y="980728"/>
            <a:chExt cx="966919" cy="1344803"/>
          </a:xfrm>
        </p:grpSpPr>
        <p:sp>
          <p:nvSpPr>
            <p:cNvPr id="6" name="Arco 5"/>
            <p:cNvSpPr/>
            <p:nvPr/>
          </p:nvSpPr>
          <p:spPr>
            <a:xfrm flipH="1">
              <a:off x="569062" y="1101395"/>
              <a:ext cx="792088" cy="1224136"/>
            </a:xfrm>
            <a:prstGeom prst="arc">
              <a:avLst/>
            </a:prstGeom>
            <a:ln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BR" sz="1200">
                <a:ln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23" name="CaixaDeTexto 22"/>
            <p:cNvSpPr txBox="1"/>
            <p:nvPr/>
          </p:nvSpPr>
          <p:spPr>
            <a:xfrm>
              <a:off x="966594" y="980728"/>
              <a:ext cx="569387" cy="64633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sz="1200" dirty="0"/>
                <a:t>_____</a:t>
              </a:r>
            </a:p>
            <a:p>
              <a:r>
                <a:rPr lang="pt-BR" sz="1200" dirty="0"/>
                <a:t>_____</a:t>
              </a:r>
            </a:p>
            <a:p>
              <a:r>
                <a:rPr lang="pt-BR" sz="1200" dirty="0"/>
                <a:t>#____</a:t>
              </a:r>
            </a:p>
          </p:txBody>
        </p:sp>
      </p:grpSp>
      <p:sp>
        <p:nvSpPr>
          <p:cNvPr id="28" name="CaixaDeTexto 27"/>
          <p:cNvSpPr txBox="1"/>
          <p:nvPr/>
        </p:nvSpPr>
        <p:spPr>
          <a:xfrm>
            <a:off x="2063553" y="2060848"/>
            <a:ext cx="8736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Adição </a:t>
            </a:r>
          </a:p>
        </p:txBody>
      </p:sp>
      <p:sp>
        <p:nvSpPr>
          <p:cNvPr id="29" name="CaixaDeTexto 28"/>
          <p:cNvSpPr txBox="1"/>
          <p:nvPr/>
        </p:nvSpPr>
        <p:spPr>
          <a:xfrm>
            <a:off x="3431705" y="2051556"/>
            <a:ext cx="8736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Adição </a:t>
            </a:r>
          </a:p>
        </p:txBody>
      </p:sp>
      <p:sp>
        <p:nvSpPr>
          <p:cNvPr id="30" name="CaixaDeTexto 29"/>
          <p:cNvSpPr txBox="1"/>
          <p:nvPr/>
        </p:nvSpPr>
        <p:spPr>
          <a:xfrm>
            <a:off x="4925869" y="2060848"/>
            <a:ext cx="19379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Transferência Total</a:t>
            </a:r>
          </a:p>
        </p:txBody>
      </p:sp>
      <p:sp>
        <p:nvSpPr>
          <p:cNvPr id="32" name="CaixaDeTexto 31"/>
          <p:cNvSpPr txBox="1"/>
          <p:nvPr/>
        </p:nvSpPr>
        <p:spPr>
          <a:xfrm>
            <a:off x="7346330" y="2012749"/>
            <a:ext cx="19379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Transferência Total</a:t>
            </a:r>
          </a:p>
        </p:txBody>
      </p:sp>
      <p:sp>
        <p:nvSpPr>
          <p:cNvPr id="34" name="CaixaDeTexto 33"/>
          <p:cNvSpPr txBox="1"/>
          <p:nvPr/>
        </p:nvSpPr>
        <p:spPr>
          <a:xfrm>
            <a:off x="1858573" y="5943173"/>
            <a:ext cx="20749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Solução </a:t>
            </a:r>
          </a:p>
          <a:p>
            <a:r>
              <a:rPr lang="pt-BR" dirty="0"/>
              <a:t>Volume completado</a:t>
            </a:r>
          </a:p>
        </p:txBody>
      </p:sp>
      <p:sp>
        <p:nvSpPr>
          <p:cNvPr id="35" name="CaixaDeTexto 34"/>
          <p:cNvSpPr txBox="1"/>
          <p:nvPr/>
        </p:nvSpPr>
        <p:spPr>
          <a:xfrm>
            <a:off x="4572605" y="5703206"/>
            <a:ext cx="9682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Solução </a:t>
            </a:r>
          </a:p>
        </p:txBody>
      </p:sp>
      <p:grpSp>
        <p:nvGrpSpPr>
          <p:cNvPr id="38" name="Grupo 37"/>
          <p:cNvGrpSpPr/>
          <p:nvPr/>
        </p:nvGrpSpPr>
        <p:grpSpPr>
          <a:xfrm>
            <a:off x="5156832" y="838755"/>
            <a:ext cx="2309032" cy="1106836"/>
            <a:chOff x="3632832" y="838755"/>
            <a:chExt cx="2309032" cy="1106836"/>
          </a:xfrm>
        </p:grpSpPr>
        <p:sp>
          <p:nvSpPr>
            <p:cNvPr id="11" name="Arco 10"/>
            <p:cNvSpPr/>
            <p:nvPr/>
          </p:nvSpPr>
          <p:spPr>
            <a:xfrm flipH="1" flipV="1">
              <a:off x="4458575" y="952171"/>
              <a:ext cx="1483289" cy="993420"/>
            </a:xfrm>
            <a:prstGeom prst="arc">
              <a:avLst/>
            </a:prstGeom>
            <a:ln>
              <a:solidFill>
                <a:srgbClr val="FF0000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BR" sz="1200">
                <a:ln>
                  <a:solidFill>
                    <a:srgbClr val="FF0000"/>
                  </a:solidFill>
                </a:ln>
              </a:endParaRPr>
            </a:p>
          </p:txBody>
        </p:sp>
        <p:sp>
          <p:nvSpPr>
            <p:cNvPr id="24" name="Elipse 23"/>
            <p:cNvSpPr/>
            <p:nvPr/>
          </p:nvSpPr>
          <p:spPr>
            <a:xfrm>
              <a:off x="3632832" y="838755"/>
              <a:ext cx="1386865" cy="612628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200"/>
            </a:p>
          </p:txBody>
        </p:sp>
      </p:grpSp>
      <p:grpSp>
        <p:nvGrpSpPr>
          <p:cNvPr id="39" name="Grupo 38"/>
          <p:cNvGrpSpPr/>
          <p:nvPr/>
        </p:nvGrpSpPr>
        <p:grpSpPr>
          <a:xfrm>
            <a:off x="7928312" y="260960"/>
            <a:ext cx="2739689" cy="1827120"/>
            <a:chOff x="6195920" y="262386"/>
            <a:chExt cx="2739689" cy="1827120"/>
          </a:xfrm>
        </p:grpSpPr>
        <p:sp>
          <p:nvSpPr>
            <p:cNvPr id="31" name="Elipse 30"/>
            <p:cNvSpPr/>
            <p:nvPr/>
          </p:nvSpPr>
          <p:spPr>
            <a:xfrm>
              <a:off x="6195920" y="262386"/>
              <a:ext cx="1386865" cy="1728323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200"/>
            </a:p>
          </p:txBody>
        </p:sp>
        <p:sp>
          <p:nvSpPr>
            <p:cNvPr id="33" name="Arco 32"/>
            <p:cNvSpPr/>
            <p:nvPr/>
          </p:nvSpPr>
          <p:spPr>
            <a:xfrm flipH="1" flipV="1">
              <a:off x="7452320" y="1096086"/>
              <a:ext cx="1483289" cy="993420"/>
            </a:xfrm>
            <a:prstGeom prst="arc">
              <a:avLst/>
            </a:prstGeom>
            <a:ln>
              <a:solidFill>
                <a:srgbClr val="FF0000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BR" sz="1200">
                <a:ln>
                  <a:solidFill>
                    <a:srgbClr val="FF0000"/>
                  </a:solidFill>
                </a:ln>
              </a:endParaRPr>
            </a:p>
          </p:txBody>
        </p:sp>
      </p:grpSp>
      <p:sp>
        <p:nvSpPr>
          <p:cNvPr id="41" name="CaixaDeTexto 40"/>
          <p:cNvSpPr txBox="1"/>
          <p:nvPr/>
        </p:nvSpPr>
        <p:spPr>
          <a:xfrm>
            <a:off x="1559496" y="3682412"/>
            <a:ext cx="2614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Transferência quantitativa</a:t>
            </a:r>
          </a:p>
        </p:txBody>
      </p:sp>
      <p:sp>
        <p:nvSpPr>
          <p:cNvPr id="42" name="CaixaDeTexto 41"/>
          <p:cNvSpPr txBox="1"/>
          <p:nvPr/>
        </p:nvSpPr>
        <p:spPr>
          <a:xfrm>
            <a:off x="5071723" y="3386042"/>
            <a:ext cx="16208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Sólido formado</a:t>
            </a:r>
          </a:p>
        </p:txBody>
      </p:sp>
      <p:grpSp>
        <p:nvGrpSpPr>
          <p:cNvPr id="43" name="Grupo 42"/>
          <p:cNvGrpSpPr/>
          <p:nvPr/>
        </p:nvGrpSpPr>
        <p:grpSpPr>
          <a:xfrm>
            <a:off x="7253294" y="2843092"/>
            <a:ext cx="1550351" cy="446329"/>
            <a:chOff x="895626" y="5209713"/>
            <a:chExt cx="1550351" cy="446329"/>
          </a:xfrm>
        </p:grpSpPr>
        <p:sp>
          <p:nvSpPr>
            <p:cNvPr id="44" name="Forma livre 43"/>
            <p:cNvSpPr/>
            <p:nvPr/>
          </p:nvSpPr>
          <p:spPr>
            <a:xfrm>
              <a:off x="895626" y="5209713"/>
              <a:ext cx="1160060" cy="446329"/>
            </a:xfrm>
            <a:custGeom>
              <a:avLst/>
              <a:gdLst>
                <a:gd name="connsiteX0" fmla="*/ 0 w 1160060"/>
                <a:gd name="connsiteY0" fmla="*/ 8853 h 446329"/>
                <a:gd name="connsiteX1" fmla="*/ 504967 w 1160060"/>
                <a:gd name="connsiteY1" fmla="*/ 49797 h 446329"/>
                <a:gd name="connsiteX2" fmla="*/ 655093 w 1160060"/>
                <a:gd name="connsiteY2" fmla="*/ 390991 h 446329"/>
                <a:gd name="connsiteX3" fmla="*/ 1160060 w 1160060"/>
                <a:gd name="connsiteY3" fmla="*/ 445582 h 446329"/>
                <a:gd name="connsiteX4" fmla="*/ 1160060 w 1160060"/>
                <a:gd name="connsiteY4" fmla="*/ 445582 h 4463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0060" h="446329">
                  <a:moveTo>
                    <a:pt x="0" y="8853"/>
                  </a:moveTo>
                  <a:cubicBezTo>
                    <a:pt x="197892" y="-2520"/>
                    <a:pt x="395785" y="-13893"/>
                    <a:pt x="504967" y="49797"/>
                  </a:cubicBezTo>
                  <a:cubicBezTo>
                    <a:pt x="614149" y="113487"/>
                    <a:pt x="545911" y="325027"/>
                    <a:pt x="655093" y="390991"/>
                  </a:cubicBezTo>
                  <a:cubicBezTo>
                    <a:pt x="764275" y="456955"/>
                    <a:pt x="1160060" y="445582"/>
                    <a:pt x="1160060" y="445582"/>
                  </a:cubicBezTo>
                  <a:lnTo>
                    <a:pt x="1160060" y="445582"/>
                  </a:lnTo>
                </a:path>
              </a:pathLst>
            </a:custGeom>
            <a:noFill/>
            <a:ln w="9525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200"/>
            </a:p>
          </p:txBody>
        </p:sp>
        <p:sp>
          <p:nvSpPr>
            <p:cNvPr id="45" name="CaixaDeTexto 44"/>
            <p:cNvSpPr txBox="1"/>
            <p:nvPr/>
          </p:nvSpPr>
          <p:spPr>
            <a:xfrm>
              <a:off x="1953534" y="5313632"/>
              <a:ext cx="492443" cy="27699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sz="1200" dirty="0"/>
                <a:t>____</a:t>
              </a:r>
            </a:p>
          </p:txBody>
        </p:sp>
      </p:grpSp>
      <p:sp>
        <p:nvSpPr>
          <p:cNvPr id="46" name="CaixaDeTexto 45"/>
          <p:cNvSpPr txBox="1"/>
          <p:nvPr/>
        </p:nvSpPr>
        <p:spPr>
          <a:xfrm>
            <a:off x="7104113" y="3284984"/>
            <a:ext cx="12537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Informação</a:t>
            </a:r>
          </a:p>
        </p:txBody>
      </p:sp>
      <p:sp>
        <p:nvSpPr>
          <p:cNvPr id="47" name="CaixaDeTexto 46"/>
          <p:cNvSpPr txBox="1"/>
          <p:nvPr/>
        </p:nvSpPr>
        <p:spPr>
          <a:xfrm>
            <a:off x="1912607" y="404664"/>
            <a:ext cx="1139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PADRÃO 3</a:t>
            </a:r>
          </a:p>
        </p:txBody>
      </p:sp>
      <p:grpSp>
        <p:nvGrpSpPr>
          <p:cNvPr id="48" name="Grupo 47"/>
          <p:cNvGrpSpPr/>
          <p:nvPr/>
        </p:nvGrpSpPr>
        <p:grpSpPr>
          <a:xfrm>
            <a:off x="6168008" y="4149081"/>
            <a:ext cx="1798796" cy="1858825"/>
            <a:chOff x="5148064" y="4364839"/>
            <a:chExt cx="1798796" cy="1858825"/>
          </a:xfrm>
        </p:grpSpPr>
        <p:sp>
          <p:nvSpPr>
            <p:cNvPr id="49" name="Retângulo 48"/>
            <p:cNvSpPr/>
            <p:nvPr/>
          </p:nvSpPr>
          <p:spPr>
            <a:xfrm>
              <a:off x="5767738" y="4364839"/>
              <a:ext cx="373590" cy="133836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50" name="Arco 49"/>
            <p:cNvSpPr/>
            <p:nvPr/>
          </p:nvSpPr>
          <p:spPr>
            <a:xfrm flipV="1">
              <a:off x="5148064" y="5301208"/>
              <a:ext cx="741645" cy="886297"/>
            </a:xfrm>
            <a:prstGeom prst="arc">
              <a:avLst/>
            </a:prstGeom>
            <a:ln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51" name="CaixaDeTexto 50"/>
            <p:cNvSpPr txBox="1"/>
            <p:nvPr/>
          </p:nvSpPr>
          <p:spPr>
            <a:xfrm>
              <a:off x="6329383" y="4479238"/>
              <a:ext cx="617477" cy="64633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sz="1200" dirty="0"/>
                <a:t>Coluna</a:t>
              </a:r>
            </a:p>
            <a:p>
              <a:r>
                <a:rPr lang="pt-BR" sz="1200" dirty="0"/>
                <a:t>_____</a:t>
              </a:r>
            </a:p>
            <a:p>
              <a:r>
                <a:rPr lang="pt-BR" sz="1200" dirty="0"/>
                <a:t>#____</a:t>
              </a:r>
            </a:p>
          </p:txBody>
        </p:sp>
        <p:sp>
          <p:nvSpPr>
            <p:cNvPr id="52" name="Arco 51"/>
            <p:cNvSpPr/>
            <p:nvPr/>
          </p:nvSpPr>
          <p:spPr>
            <a:xfrm flipH="1" flipV="1">
              <a:off x="6062603" y="5337367"/>
              <a:ext cx="741645" cy="886297"/>
            </a:xfrm>
            <a:prstGeom prst="arc">
              <a:avLst/>
            </a:prstGeom>
            <a:ln>
              <a:solidFill>
                <a:schemeClr val="tx1"/>
              </a:solidFill>
              <a:prstDash val="dashDot"/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53" name="CaixaDeTexto 52"/>
          <p:cNvSpPr txBox="1"/>
          <p:nvPr/>
        </p:nvSpPr>
        <p:spPr>
          <a:xfrm>
            <a:off x="7332524" y="6404837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>
                <a:sym typeface="Wingdings"/>
              </a:rPr>
              <a:t></a:t>
            </a:r>
            <a:endParaRPr lang="pt-BR" dirty="0"/>
          </a:p>
        </p:txBody>
      </p:sp>
      <p:sp>
        <p:nvSpPr>
          <p:cNvPr id="54" name="CaixaDeTexto 53"/>
          <p:cNvSpPr txBox="1"/>
          <p:nvPr/>
        </p:nvSpPr>
        <p:spPr>
          <a:xfrm>
            <a:off x="7692564" y="6404837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>
                <a:sym typeface="Wingdings"/>
              </a:rPr>
              <a:t></a:t>
            </a:r>
            <a:endParaRPr lang="pt-BR" dirty="0"/>
          </a:p>
        </p:txBody>
      </p:sp>
      <p:sp>
        <p:nvSpPr>
          <p:cNvPr id="55" name="CaixaDeTexto 54"/>
          <p:cNvSpPr txBox="1"/>
          <p:nvPr/>
        </p:nvSpPr>
        <p:spPr>
          <a:xfrm>
            <a:off x="8088458" y="6404837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>
                <a:sym typeface="Wingdings"/>
              </a:rPr>
              <a:t></a:t>
            </a:r>
            <a:endParaRPr lang="pt-BR" dirty="0"/>
          </a:p>
        </p:txBody>
      </p:sp>
      <p:sp>
        <p:nvSpPr>
          <p:cNvPr id="56" name="CaixaDeTexto 55"/>
          <p:cNvSpPr txBox="1"/>
          <p:nvPr/>
        </p:nvSpPr>
        <p:spPr>
          <a:xfrm>
            <a:off x="9246930" y="6404837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>
                <a:sym typeface="Wingdings"/>
              </a:rPr>
              <a:t></a:t>
            </a:r>
            <a:endParaRPr lang="pt-BR" dirty="0"/>
          </a:p>
        </p:txBody>
      </p:sp>
      <p:sp>
        <p:nvSpPr>
          <p:cNvPr id="57" name="CaixaDeTexto 56"/>
          <p:cNvSpPr txBox="1"/>
          <p:nvPr/>
        </p:nvSpPr>
        <p:spPr>
          <a:xfrm>
            <a:off x="8886890" y="6404837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>
                <a:sym typeface="Wingdings"/>
              </a:rPr>
              <a:t></a:t>
            </a:r>
            <a:endParaRPr lang="pt-BR" dirty="0"/>
          </a:p>
        </p:txBody>
      </p:sp>
      <p:sp>
        <p:nvSpPr>
          <p:cNvPr id="58" name="CaixaDeTexto 57"/>
          <p:cNvSpPr txBox="1"/>
          <p:nvPr/>
        </p:nvSpPr>
        <p:spPr>
          <a:xfrm>
            <a:off x="8484652" y="6404837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>
                <a:sym typeface="Wingdings"/>
              </a:rPr>
              <a:t></a:t>
            </a:r>
            <a:endParaRPr lang="pt-BR" dirty="0"/>
          </a:p>
        </p:txBody>
      </p:sp>
      <p:sp>
        <p:nvSpPr>
          <p:cNvPr id="59" name="CaixaDeTexto 58"/>
          <p:cNvSpPr txBox="1"/>
          <p:nvPr/>
        </p:nvSpPr>
        <p:spPr>
          <a:xfrm>
            <a:off x="9678978" y="6404837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>
                <a:sym typeface="Wingdings"/>
              </a:rPr>
              <a:t></a:t>
            </a:r>
            <a:endParaRPr lang="pt-BR" dirty="0"/>
          </a:p>
        </p:txBody>
      </p:sp>
      <p:sp>
        <p:nvSpPr>
          <p:cNvPr id="60" name="CaixaDeTexto 59"/>
          <p:cNvSpPr txBox="1"/>
          <p:nvPr/>
        </p:nvSpPr>
        <p:spPr>
          <a:xfrm>
            <a:off x="10111026" y="6404837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>
                <a:sym typeface="Wingdings"/>
              </a:rPr>
              <a:t></a:t>
            </a:r>
            <a:endParaRPr lang="pt-BR" dirty="0"/>
          </a:p>
        </p:txBody>
      </p:sp>
      <p:grpSp>
        <p:nvGrpSpPr>
          <p:cNvPr id="61" name="Grupo 60"/>
          <p:cNvGrpSpPr/>
          <p:nvPr/>
        </p:nvGrpSpPr>
        <p:grpSpPr>
          <a:xfrm>
            <a:off x="9716826" y="3284985"/>
            <a:ext cx="915678" cy="1095239"/>
            <a:chOff x="4106470" y="332656"/>
            <a:chExt cx="915678" cy="1095239"/>
          </a:xfrm>
        </p:grpSpPr>
        <p:cxnSp>
          <p:nvCxnSpPr>
            <p:cNvPr id="62" name="Conector reto 61"/>
            <p:cNvCxnSpPr/>
            <p:nvPr/>
          </p:nvCxnSpPr>
          <p:spPr>
            <a:xfrm>
              <a:off x="4228481" y="332656"/>
              <a:ext cx="0" cy="109523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Conector reto 62"/>
            <p:cNvCxnSpPr/>
            <p:nvPr/>
          </p:nvCxnSpPr>
          <p:spPr>
            <a:xfrm>
              <a:off x="4106470" y="1272196"/>
              <a:ext cx="213653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CaixaDeTexto 63"/>
            <p:cNvSpPr txBox="1"/>
            <p:nvPr/>
          </p:nvSpPr>
          <p:spPr>
            <a:xfrm>
              <a:off x="4452761" y="880275"/>
              <a:ext cx="569387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sz="1200" dirty="0"/>
                <a:t>_____</a:t>
              </a:r>
            </a:p>
            <a:p>
              <a:r>
                <a:rPr lang="pt-BR" sz="1200" dirty="0"/>
                <a:t>#____</a:t>
              </a:r>
            </a:p>
          </p:txBody>
        </p:sp>
      </p:grpSp>
      <p:sp>
        <p:nvSpPr>
          <p:cNvPr id="65" name="CaixaDeTexto 64"/>
          <p:cNvSpPr txBox="1"/>
          <p:nvPr/>
        </p:nvSpPr>
        <p:spPr>
          <a:xfrm>
            <a:off x="9264353" y="5748375"/>
            <a:ext cx="1005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titulação</a:t>
            </a:r>
          </a:p>
        </p:txBody>
      </p:sp>
      <p:sp>
        <p:nvSpPr>
          <p:cNvPr id="68" name="Retângulo 67"/>
          <p:cNvSpPr/>
          <p:nvPr/>
        </p:nvSpPr>
        <p:spPr>
          <a:xfrm>
            <a:off x="9480376" y="4524239"/>
            <a:ext cx="936104" cy="11521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200"/>
          </a:p>
        </p:txBody>
      </p:sp>
      <p:grpSp>
        <p:nvGrpSpPr>
          <p:cNvPr id="69" name="Grupo 68"/>
          <p:cNvGrpSpPr/>
          <p:nvPr/>
        </p:nvGrpSpPr>
        <p:grpSpPr>
          <a:xfrm>
            <a:off x="8328248" y="3732151"/>
            <a:ext cx="1296144" cy="1368152"/>
            <a:chOff x="20303" y="2616448"/>
            <a:chExt cx="1296144" cy="1368152"/>
          </a:xfrm>
        </p:grpSpPr>
        <p:sp>
          <p:nvSpPr>
            <p:cNvPr id="73" name="Arco 72"/>
            <p:cNvSpPr/>
            <p:nvPr/>
          </p:nvSpPr>
          <p:spPr>
            <a:xfrm>
              <a:off x="524359" y="2760464"/>
              <a:ext cx="792088" cy="1224136"/>
            </a:xfrm>
            <a:prstGeom prst="arc">
              <a:avLst/>
            </a:prstGeom>
            <a:ln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BR" sz="1200"/>
            </a:p>
          </p:txBody>
        </p:sp>
        <p:sp>
          <p:nvSpPr>
            <p:cNvPr id="74" name="CaixaDeTexto 73"/>
            <p:cNvSpPr txBox="1"/>
            <p:nvPr/>
          </p:nvSpPr>
          <p:spPr>
            <a:xfrm>
              <a:off x="20303" y="2616448"/>
              <a:ext cx="723275" cy="73866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sz="1200" dirty="0"/>
                <a:t>_______</a:t>
              </a:r>
            </a:p>
            <a:p>
              <a:pPr>
                <a:lnSpc>
                  <a:spcPct val="150000"/>
                </a:lnSpc>
              </a:pPr>
              <a:r>
                <a:rPr lang="pt-BR" sz="1200" dirty="0"/>
                <a:t>_______</a:t>
              </a:r>
            </a:p>
            <a:p>
              <a:endParaRPr lang="pt-BR" sz="1200" dirty="0"/>
            </a:p>
          </p:txBody>
        </p:sp>
      </p:grpSp>
      <p:sp>
        <p:nvSpPr>
          <p:cNvPr id="2" name="CaixaDeTexto 1"/>
          <p:cNvSpPr txBox="1"/>
          <p:nvPr/>
        </p:nvSpPr>
        <p:spPr>
          <a:xfrm>
            <a:off x="6318316" y="6381328"/>
            <a:ext cx="287258" cy="21544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pt-BR" sz="800" dirty="0"/>
              <a:t>10</a:t>
            </a:r>
          </a:p>
        </p:txBody>
      </p:sp>
      <p:sp>
        <p:nvSpPr>
          <p:cNvPr id="66" name="Elipse 65"/>
          <p:cNvSpPr/>
          <p:nvPr/>
        </p:nvSpPr>
        <p:spPr>
          <a:xfrm>
            <a:off x="4471746" y="6343283"/>
            <a:ext cx="282496" cy="246221"/>
          </a:xfrm>
          <a:prstGeom prst="ellips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0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67" name="Retângulo 66"/>
          <p:cNvSpPr/>
          <p:nvPr/>
        </p:nvSpPr>
        <p:spPr>
          <a:xfrm>
            <a:off x="4883843" y="6350552"/>
            <a:ext cx="250390" cy="246221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r>
              <a:rPr lang="pt-BR" sz="1000" dirty="0"/>
              <a:t>6</a:t>
            </a:r>
          </a:p>
        </p:txBody>
      </p:sp>
      <p:sp>
        <p:nvSpPr>
          <p:cNvPr id="70" name="Retângulo 55"/>
          <p:cNvSpPr/>
          <p:nvPr/>
        </p:nvSpPr>
        <p:spPr>
          <a:xfrm>
            <a:off x="5263834" y="6333925"/>
            <a:ext cx="250390" cy="246221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r>
              <a:rPr lang="pt-BR" sz="1000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5027878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aixaDeTexto 12"/>
          <p:cNvSpPr txBox="1"/>
          <p:nvPr/>
        </p:nvSpPr>
        <p:spPr>
          <a:xfrm>
            <a:off x="2495600" y="5229200"/>
            <a:ext cx="10614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Padrão 1 </a:t>
            </a:r>
          </a:p>
        </p:txBody>
      </p:sp>
      <p:grpSp>
        <p:nvGrpSpPr>
          <p:cNvPr id="3" name="Grupo 2"/>
          <p:cNvGrpSpPr/>
          <p:nvPr/>
        </p:nvGrpSpPr>
        <p:grpSpPr>
          <a:xfrm>
            <a:off x="1847529" y="1988841"/>
            <a:ext cx="2945651" cy="2549231"/>
            <a:chOff x="323528" y="1988840"/>
            <a:chExt cx="2945651" cy="2549231"/>
          </a:xfrm>
        </p:grpSpPr>
        <p:grpSp>
          <p:nvGrpSpPr>
            <p:cNvPr id="12" name="Grupo 11"/>
            <p:cNvGrpSpPr/>
            <p:nvPr/>
          </p:nvGrpSpPr>
          <p:grpSpPr>
            <a:xfrm>
              <a:off x="683568" y="2348880"/>
              <a:ext cx="2240180" cy="1886489"/>
              <a:chOff x="683568" y="2348880"/>
              <a:chExt cx="2240180" cy="1886489"/>
            </a:xfrm>
          </p:grpSpPr>
          <p:sp>
            <p:nvSpPr>
              <p:cNvPr id="2" name="Retângulo 1"/>
              <p:cNvSpPr/>
              <p:nvPr/>
            </p:nvSpPr>
            <p:spPr>
              <a:xfrm>
                <a:off x="1187624" y="2996952"/>
                <a:ext cx="936104" cy="115212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sz="1200"/>
              </a:p>
            </p:txBody>
          </p:sp>
          <p:cxnSp>
            <p:nvCxnSpPr>
              <p:cNvPr id="6" name="Conector de seta reta 5"/>
              <p:cNvCxnSpPr/>
              <p:nvPr/>
            </p:nvCxnSpPr>
            <p:spPr>
              <a:xfrm flipH="1">
                <a:off x="2195736" y="2996952"/>
                <a:ext cx="504056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" name="Arco 7"/>
              <p:cNvSpPr/>
              <p:nvPr/>
            </p:nvSpPr>
            <p:spPr>
              <a:xfrm>
                <a:off x="683568" y="2348880"/>
                <a:ext cx="792088" cy="1224136"/>
              </a:xfrm>
              <a:prstGeom prst="arc">
                <a:avLst/>
              </a:prstGeom>
              <a:ln>
                <a:solidFill>
                  <a:schemeClr val="tx1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pt-BR" sz="1200"/>
              </a:p>
            </p:txBody>
          </p:sp>
          <p:sp>
            <p:nvSpPr>
              <p:cNvPr id="9" name="Arco 8"/>
              <p:cNvSpPr/>
              <p:nvPr/>
            </p:nvSpPr>
            <p:spPr>
              <a:xfrm flipH="1">
                <a:off x="1763688" y="2348880"/>
                <a:ext cx="792088" cy="1224136"/>
              </a:xfrm>
              <a:prstGeom prst="arc">
                <a:avLst/>
              </a:prstGeom>
              <a:ln>
                <a:solidFill>
                  <a:schemeClr val="tx1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pt-BR" sz="1200">
                  <a:ln>
                    <a:solidFill>
                      <a:schemeClr val="tx1"/>
                    </a:solidFill>
                  </a:ln>
                </a:endParaRPr>
              </a:p>
            </p:txBody>
          </p:sp>
          <p:sp>
            <p:nvSpPr>
              <p:cNvPr id="11" name="Forma livre 10"/>
              <p:cNvSpPr/>
              <p:nvPr/>
            </p:nvSpPr>
            <p:spPr>
              <a:xfrm>
                <a:off x="1763688" y="3789040"/>
                <a:ext cx="1160060" cy="446329"/>
              </a:xfrm>
              <a:custGeom>
                <a:avLst/>
                <a:gdLst>
                  <a:gd name="connsiteX0" fmla="*/ 0 w 1160060"/>
                  <a:gd name="connsiteY0" fmla="*/ 8853 h 446329"/>
                  <a:gd name="connsiteX1" fmla="*/ 504967 w 1160060"/>
                  <a:gd name="connsiteY1" fmla="*/ 49797 h 446329"/>
                  <a:gd name="connsiteX2" fmla="*/ 655093 w 1160060"/>
                  <a:gd name="connsiteY2" fmla="*/ 390991 h 446329"/>
                  <a:gd name="connsiteX3" fmla="*/ 1160060 w 1160060"/>
                  <a:gd name="connsiteY3" fmla="*/ 445582 h 446329"/>
                  <a:gd name="connsiteX4" fmla="*/ 1160060 w 1160060"/>
                  <a:gd name="connsiteY4" fmla="*/ 445582 h 4463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60060" h="446329">
                    <a:moveTo>
                      <a:pt x="0" y="8853"/>
                    </a:moveTo>
                    <a:cubicBezTo>
                      <a:pt x="197892" y="-2520"/>
                      <a:pt x="395785" y="-13893"/>
                      <a:pt x="504967" y="49797"/>
                    </a:cubicBezTo>
                    <a:cubicBezTo>
                      <a:pt x="614149" y="113487"/>
                      <a:pt x="545911" y="325027"/>
                      <a:pt x="655093" y="390991"/>
                    </a:cubicBezTo>
                    <a:cubicBezTo>
                      <a:pt x="764275" y="456955"/>
                      <a:pt x="1160060" y="445582"/>
                      <a:pt x="1160060" y="445582"/>
                    </a:cubicBezTo>
                    <a:lnTo>
                      <a:pt x="1160060" y="445582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headEnd type="none" w="med" len="med"/>
                <a:tailEnd type="arrow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sz="1200" dirty="0"/>
              </a:p>
            </p:txBody>
          </p:sp>
        </p:grpSp>
        <p:sp>
          <p:nvSpPr>
            <p:cNvPr id="14" name="CaixaDeTexto 13"/>
            <p:cNvSpPr txBox="1"/>
            <p:nvPr/>
          </p:nvSpPr>
          <p:spPr>
            <a:xfrm>
              <a:off x="323528" y="1988840"/>
              <a:ext cx="569387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sz="1200" dirty="0"/>
                <a:t>_____</a:t>
              </a:r>
            </a:p>
            <a:p>
              <a:r>
                <a:rPr lang="pt-BR" sz="1200" dirty="0"/>
                <a:t>_____</a:t>
              </a:r>
            </a:p>
          </p:txBody>
        </p:sp>
        <p:sp>
          <p:nvSpPr>
            <p:cNvPr id="15" name="CaixaDeTexto 14"/>
            <p:cNvSpPr txBox="1"/>
            <p:nvPr/>
          </p:nvSpPr>
          <p:spPr>
            <a:xfrm>
              <a:off x="2161957" y="2062589"/>
              <a:ext cx="569387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sz="1200" dirty="0"/>
                <a:t>_____</a:t>
              </a:r>
            </a:p>
            <a:p>
              <a:r>
                <a:rPr lang="pt-BR" sz="1200" dirty="0"/>
                <a:t>_____</a:t>
              </a:r>
            </a:p>
          </p:txBody>
        </p:sp>
        <p:sp>
          <p:nvSpPr>
            <p:cNvPr id="16" name="CaixaDeTexto 15"/>
            <p:cNvSpPr txBox="1"/>
            <p:nvPr/>
          </p:nvSpPr>
          <p:spPr>
            <a:xfrm>
              <a:off x="2699792" y="2861320"/>
              <a:ext cx="569387" cy="27699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sz="1200" dirty="0"/>
                <a:t>_____</a:t>
              </a:r>
            </a:p>
          </p:txBody>
        </p:sp>
        <p:sp>
          <p:nvSpPr>
            <p:cNvPr id="17" name="CaixaDeTexto 16"/>
            <p:cNvSpPr txBox="1"/>
            <p:nvPr/>
          </p:nvSpPr>
          <p:spPr>
            <a:xfrm>
              <a:off x="1946700" y="4261072"/>
              <a:ext cx="569387" cy="27699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sz="1200" dirty="0"/>
                <a:t>_____</a:t>
              </a:r>
            </a:p>
          </p:txBody>
        </p:sp>
      </p:grpSp>
      <p:sp>
        <p:nvSpPr>
          <p:cNvPr id="24" name="CaixaDeTexto 23"/>
          <p:cNvSpPr txBox="1"/>
          <p:nvPr/>
        </p:nvSpPr>
        <p:spPr>
          <a:xfrm>
            <a:off x="6672064" y="5229200"/>
            <a:ext cx="1335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Padrão 1 </a:t>
            </a:r>
            <a:r>
              <a:rPr lang="pt-BR" dirty="0" err="1"/>
              <a:t>v2</a:t>
            </a:r>
            <a:r>
              <a:rPr lang="pt-BR" dirty="0"/>
              <a:t> </a:t>
            </a:r>
          </a:p>
        </p:txBody>
      </p:sp>
      <p:grpSp>
        <p:nvGrpSpPr>
          <p:cNvPr id="29" name="Grupo 28"/>
          <p:cNvGrpSpPr/>
          <p:nvPr/>
        </p:nvGrpSpPr>
        <p:grpSpPr>
          <a:xfrm>
            <a:off x="6888089" y="2025714"/>
            <a:ext cx="2081555" cy="2475482"/>
            <a:chOff x="5364088" y="2025714"/>
            <a:chExt cx="2081555" cy="2475482"/>
          </a:xfrm>
        </p:grpSpPr>
        <p:grpSp>
          <p:nvGrpSpPr>
            <p:cNvPr id="18" name="Grupo 17"/>
            <p:cNvGrpSpPr/>
            <p:nvPr/>
          </p:nvGrpSpPr>
          <p:grpSpPr>
            <a:xfrm>
              <a:off x="5364088" y="2312005"/>
              <a:ext cx="1736124" cy="1886489"/>
              <a:chOff x="1187624" y="2348880"/>
              <a:chExt cx="1736124" cy="1886489"/>
            </a:xfrm>
          </p:grpSpPr>
          <p:sp>
            <p:nvSpPr>
              <p:cNvPr id="19" name="Retângulo 18"/>
              <p:cNvSpPr/>
              <p:nvPr/>
            </p:nvSpPr>
            <p:spPr>
              <a:xfrm>
                <a:off x="1187624" y="2996952"/>
                <a:ext cx="936104" cy="1152128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sz="1200"/>
              </a:p>
            </p:txBody>
          </p:sp>
          <p:cxnSp>
            <p:nvCxnSpPr>
              <p:cNvPr id="20" name="Conector de seta reta 19"/>
              <p:cNvCxnSpPr/>
              <p:nvPr/>
            </p:nvCxnSpPr>
            <p:spPr>
              <a:xfrm flipH="1">
                <a:off x="2195736" y="2996952"/>
                <a:ext cx="504056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" name="Arco 21"/>
              <p:cNvSpPr/>
              <p:nvPr/>
            </p:nvSpPr>
            <p:spPr>
              <a:xfrm flipH="1">
                <a:off x="1763688" y="2348880"/>
                <a:ext cx="792088" cy="1224136"/>
              </a:xfrm>
              <a:prstGeom prst="arc">
                <a:avLst/>
              </a:prstGeom>
              <a:ln>
                <a:solidFill>
                  <a:schemeClr val="tx1"/>
                </a:solidFill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pt-BR" sz="1200">
                  <a:ln>
                    <a:solidFill>
                      <a:schemeClr val="tx1"/>
                    </a:solidFill>
                  </a:ln>
                </a:endParaRPr>
              </a:p>
            </p:txBody>
          </p:sp>
          <p:sp>
            <p:nvSpPr>
              <p:cNvPr id="23" name="Forma livre 22"/>
              <p:cNvSpPr/>
              <p:nvPr/>
            </p:nvSpPr>
            <p:spPr>
              <a:xfrm>
                <a:off x="1763688" y="3789040"/>
                <a:ext cx="1160060" cy="446329"/>
              </a:xfrm>
              <a:custGeom>
                <a:avLst/>
                <a:gdLst>
                  <a:gd name="connsiteX0" fmla="*/ 0 w 1160060"/>
                  <a:gd name="connsiteY0" fmla="*/ 8853 h 446329"/>
                  <a:gd name="connsiteX1" fmla="*/ 504967 w 1160060"/>
                  <a:gd name="connsiteY1" fmla="*/ 49797 h 446329"/>
                  <a:gd name="connsiteX2" fmla="*/ 655093 w 1160060"/>
                  <a:gd name="connsiteY2" fmla="*/ 390991 h 446329"/>
                  <a:gd name="connsiteX3" fmla="*/ 1160060 w 1160060"/>
                  <a:gd name="connsiteY3" fmla="*/ 445582 h 446329"/>
                  <a:gd name="connsiteX4" fmla="*/ 1160060 w 1160060"/>
                  <a:gd name="connsiteY4" fmla="*/ 445582 h 4463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60060" h="446329">
                    <a:moveTo>
                      <a:pt x="0" y="8853"/>
                    </a:moveTo>
                    <a:cubicBezTo>
                      <a:pt x="197892" y="-2520"/>
                      <a:pt x="395785" y="-13893"/>
                      <a:pt x="504967" y="49797"/>
                    </a:cubicBezTo>
                    <a:cubicBezTo>
                      <a:pt x="614149" y="113487"/>
                      <a:pt x="545911" y="325027"/>
                      <a:pt x="655093" y="390991"/>
                    </a:cubicBezTo>
                    <a:cubicBezTo>
                      <a:pt x="764275" y="456955"/>
                      <a:pt x="1160060" y="445582"/>
                      <a:pt x="1160060" y="445582"/>
                    </a:cubicBezTo>
                    <a:lnTo>
                      <a:pt x="1160060" y="445582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headEnd type="none" w="med" len="med"/>
                <a:tailEnd type="arrow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sz="1200"/>
              </a:p>
            </p:txBody>
          </p:sp>
        </p:grpSp>
        <p:sp>
          <p:nvSpPr>
            <p:cNvPr id="26" name="CaixaDeTexto 25"/>
            <p:cNvSpPr txBox="1"/>
            <p:nvPr/>
          </p:nvSpPr>
          <p:spPr>
            <a:xfrm>
              <a:off x="6338421" y="2025714"/>
              <a:ext cx="569387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sz="1200" dirty="0"/>
                <a:t>_____</a:t>
              </a:r>
            </a:p>
            <a:p>
              <a:r>
                <a:rPr lang="pt-BR" sz="1200" dirty="0"/>
                <a:t>_____</a:t>
              </a:r>
            </a:p>
          </p:txBody>
        </p:sp>
        <p:sp>
          <p:nvSpPr>
            <p:cNvPr id="27" name="CaixaDeTexto 26"/>
            <p:cNvSpPr txBox="1"/>
            <p:nvPr/>
          </p:nvSpPr>
          <p:spPr>
            <a:xfrm>
              <a:off x="6876256" y="2824445"/>
              <a:ext cx="569387" cy="27699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sz="1200" dirty="0"/>
                <a:t>_____</a:t>
              </a:r>
            </a:p>
          </p:txBody>
        </p:sp>
        <p:sp>
          <p:nvSpPr>
            <p:cNvPr id="28" name="CaixaDeTexto 27"/>
            <p:cNvSpPr txBox="1"/>
            <p:nvPr/>
          </p:nvSpPr>
          <p:spPr>
            <a:xfrm>
              <a:off x="6123164" y="4224197"/>
              <a:ext cx="569387" cy="27699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sz="1200" dirty="0"/>
                <a:t>_____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004890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rco 1">
            <a:extLst>
              <a:ext uri="{FF2B5EF4-FFF2-40B4-BE49-F238E27FC236}">
                <a16:creationId xmlns:a16="http://schemas.microsoft.com/office/drawing/2014/main" id="{CCE17567-006B-4D42-BB8C-3BB2F382E934}"/>
              </a:ext>
            </a:extLst>
          </p:cNvPr>
          <p:cNvSpPr/>
          <p:nvPr/>
        </p:nvSpPr>
        <p:spPr>
          <a:xfrm>
            <a:off x="5453654" y="1551718"/>
            <a:ext cx="1284692" cy="939302"/>
          </a:xfrm>
          <a:prstGeom prst="arc">
            <a:avLst>
              <a:gd name="adj1" fmla="val 10402821"/>
              <a:gd name="adj2" fmla="val 0"/>
            </a:avLst>
          </a:prstGeom>
          <a:ln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 sz="1200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61D1D388-638C-4BB6-8982-697A05FC328B}"/>
              </a:ext>
            </a:extLst>
          </p:cNvPr>
          <p:cNvSpPr txBox="1"/>
          <p:nvPr/>
        </p:nvSpPr>
        <p:spPr>
          <a:xfrm>
            <a:off x="5087887" y="3687415"/>
            <a:ext cx="1292662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pt-BR" sz="1200" dirty="0"/>
              <a:t>água isenta de </a:t>
            </a:r>
          </a:p>
          <a:p>
            <a:r>
              <a:rPr lang="pt-BR" sz="1200" dirty="0"/>
              <a:t>cálcio e magnésio</a:t>
            </a: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801B239E-58C9-47E7-BECE-14F2E4935A38}"/>
              </a:ext>
            </a:extLst>
          </p:cNvPr>
          <p:cNvSpPr/>
          <p:nvPr/>
        </p:nvSpPr>
        <p:spPr>
          <a:xfrm>
            <a:off x="8600275" y="2872979"/>
            <a:ext cx="936104" cy="11521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200"/>
          </a:p>
        </p:txBody>
      </p:sp>
      <p:grpSp>
        <p:nvGrpSpPr>
          <p:cNvPr id="6" name="Grupo 25">
            <a:extLst>
              <a:ext uri="{FF2B5EF4-FFF2-40B4-BE49-F238E27FC236}">
                <a16:creationId xmlns:a16="http://schemas.microsoft.com/office/drawing/2014/main" id="{5F9F2202-40E8-4EFD-8ED3-48AEAB867D09}"/>
              </a:ext>
            </a:extLst>
          </p:cNvPr>
          <p:cNvGrpSpPr/>
          <p:nvPr/>
        </p:nvGrpSpPr>
        <p:grpSpPr>
          <a:xfrm>
            <a:off x="5554691" y="1373901"/>
            <a:ext cx="2463171" cy="2509218"/>
            <a:chOff x="4728280" y="3656110"/>
            <a:chExt cx="2463171" cy="2509218"/>
          </a:xfrm>
        </p:grpSpPr>
        <p:sp>
          <p:nvSpPr>
            <p:cNvPr id="7" name="Retângulo 6">
              <a:extLst>
                <a:ext uri="{FF2B5EF4-FFF2-40B4-BE49-F238E27FC236}">
                  <a16:creationId xmlns:a16="http://schemas.microsoft.com/office/drawing/2014/main" id="{B74CC260-0768-451B-864F-9FEF2FCA165A}"/>
                </a:ext>
              </a:extLst>
            </p:cNvPr>
            <p:cNvSpPr/>
            <p:nvPr/>
          </p:nvSpPr>
          <p:spPr>
            <a:xfrm>
              <a:off x="5767738" y="4364839"/>
              <a:ext cx="373590" cy="133836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8" name="Arco 7">
              <a:extLst>
                <a:ext uri="{FF2B5EF4-FFF2-40B4-BE49-F238E27FC236}">
                  <a16:creationId xmlns:a16="http://schemas.microsoft.com/office/drawing/2014/main" id="{136801E2-7762-49E2-9F31-2E56DDBCBAB4}"/>
                </a:ext>
              </a:extLst>
            </p:cNvPr>
            <p:cNvSpPr/>
            <p:nvPr/>
          </p:nvSpPr>
          <p:spPr>
            <a:xfrm flipV="1">
              <a:off x="4728280" y="5226027"/>
              <a:ext cx="1260935" cy="939301"/>
            </a:xfrm>
            <a:prstGeom prst="arc">
              <a:avLst/>
            </a:prstGeom>
            <a:ln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9" name="CaixaDeTexto 8">
              <a:extLst>
                <a:ext uri="{FF2B5EF4-FFF2-40B4-BE49-F238E27FC236}">
                  <a16:creationId xmlns:a16="http://schemas.microsoft.com/office/drawing/2014/main" id="{2C14D026-612A-494F-BE3A-3F30840BCA1B}"/>
                </a:ext>
              </a:extLst>
            </p:cNvPr>
            <p:cNvSpPr txBox="1"/>
            <p:nvPr/>
          </p:nvSpPr>
          <p:spPr>
            <a:xfrm>
              <a:off x="5810624" y="3656110"/>
              <a:ext cx="1380827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t-BR" sz="1200" dirty="0"/>
                <a:t>Resina Troca-iônica</a:t>
              </a:r>
            </a:p>
            <a:p>
              <a:r>
                <a:rPr lang="pt-BR" sz="1200" dirty="0"/>
                <a:t>carregada com Na</a:t>
              </a:r>
              <a:r>
                <a:rPr lang="pt-BR" sz="1200" baseline="30000" dirty="0"/>
                <a:t>+</a:t>
              </a:r>
              <a:endParaRPr lang="pt-BR" sz="1200" dirty="0"/>
            </a:p>
          </p:txBody>
        </p:sp>
      </p:grpSp>
      <p:sp>
        <p:nvSpPr>
          <p:cNvPr id="10" name="Retângulo 9">
            <a:extLst>
              <a:ext uri="{FF2B5EF4-FFF2-40B4-BE49-F238E27FC236}">
                <a16:creationId xmlns:a16="http://schemas.microsoft.com/office/drawing/2014/main" id="{E15A767B-5A44-4A96-9C87-CAF6508700C6}"/>
              </a:ext>
            </a:extLst>
          </p:cNvPr>
          <p:cNvSpPr/>
          <p:nvPr/>
        </p:nvSpPr>
        <p:spPr>
          <a:xfrm flipH="1">
            <a:off x="3935759" y="2140359"/>
            <a:ext cx="1838965" cy="7813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Elipse 11">
            <a:extLst>
              <a:ext uri="{FF2B5EF4-FFF2-40B4-BE49-F238E27FC236}">
                <a16:creationId xmlns:a16="http://schemas.microsoft.com/office/drawing/2014/main" id="{39421D93-3F3A-4B17-AC9B-106A2DD298CA}"/>
              </a:ext>
            </a:extLst>
          </p:cNvPr>
          <p:cNvSpPr/>
          <p:nvPr/>
        </p:nvSpPr>
        <p:spPr>
          <a:xfrm>
            <a:off x="6189680" y="1951324"/>
            <a:ext cx="1249521" cy="162169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3" name="Conector de Seta Reta 12">
            <a:extLst>
              <a:ext uri="{FF2B5EF4-FFF2-40B4-BE49-F238E27FC236}">
                <a16:creationId xmlns:a16="http://schemas.microsoft.com/office/drawing/2014/main" id="{DC641ABA-1CCD-43B9-A261-C9423EBB6D3A}"/>
              </a:ext>
            </a:extLst>
          </p:cNvPr>
          <p:cNvCxnSpPr>
            <a:cxnSpLocks/>
          </p:cNvCxnSpPr>
          <p:nvPr/>
        </p:nvCxnSpPr>
        <p:spPr>
          <a:xfrm flipH="1">
            <a:off x="9524462" y="2868997"/>
            <a:ext cx="38796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2A949E52-5698-4084-A646-09C3131CCD17}"/>
              </a:ext>
            </a:extLst>
          </p:cNvPr>
          <p:cNvSpPr txBox="1"/>
          <p:nvPr/>
        </p:nvSpPr>
        <p:spPr>
          <a:xfrm>
            <a:off x="6577888" y="2321071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>
                <a:sym typeface="Wingdings"/>
              </a:rPr>
              <a:t></a:t>
            </a:r>
            <a:endParaRPr lang="pt-BR" dirty="0"/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F3B85F18-FC0A-4FB0-80E1-E58DBDB53F74}"/>
              </a:ext>
            </a:extLst>
          </p:cNvPr>
          <p:cNvSpPr txBox="1"/>
          <p:nvPr/>
        </p:nvSpPr>
        <p:spPr>
          <a:xfrm>
            <a:off x="5576272" y="1210629"/>
            <a:ext cx="735753" cy="28759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sz="1200" dirty="0"/>
              <a:t>50 </a:t>
            </a:r>
            <a:r>
              <a:rPr lang="pt-BR" sz="1200" b="1" dirty="0"/>
              <a:t>m</a:t>
            </a:r>
            <a:r>
              <a:rPr lang="pt-BR" sz="1200" b="1" baseline="30000" dirty="0"/>
              <a:t>3</a:t>
            </a:r>
            <a:r>
              <a:rPr lang="pt-BR" sz="1200" dirty="0"/>
              <a:t>       </a:t>
            </a:r>
          </a:p>
        </p:txBody>
      </p:sp>
      <p:sp>
        <p:nvSpPr>
          <p:cNvPr id="16" name="Retângulo 15">
            <a:extLst>
              <a:ext uri="{FF2B5EF4-FFF2-40B4-BE49-F238E27FC236}">
                <a16:creationId xmlns:a16="http://schemas.microsoft.com/office/drawing/2014/main" id="{A00803A8-C3A2-4657-8A25-9043F0D1AD0D}"/>
              </a:ext>
            </a:extLst>
          </p:cNvPr>
          <p:cNvSpPr/>
          <p:nvPr/>
        </p:nvSpPr>
        <p:spPr>
          <a:xfrm>
            <a:off x="3862621" y="2127733"/>
            <a:ext cx="163423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200" dirty="0"/>
              <a:t>água tratada contendo </a:t>
            </a:r>
          </a:p>
          <a:p>
            <a:r>
              <a:rPr lang="pt-BR" sz="1200" dirty="0"/>
              <a:t>14,1 mg Ca/L </a:t>
            </a:r>
          </a:p>
          <a:p>
            <a:r>
              <a:rPr lang="pt-BR" sz="1200" dirty="0"/>
              <a:t>4,55 mg Mg/L</a:t>
            </a:r>
          </a:p>
          <a:p>
            <a:r>
              <a:rPr lang="pt-BR" sz="1200" dirty="0"/>
              <a:t>0,40 mg K/L	  </a:t>
            </a:r>
          </a:p>
        </p:txBody>
      </p:sp>
      <p:grpSp>
        <p:nvGrpSpPr>
          <p:cNvPr id="17" name="Grupo 25">
            <a:extLst>
              <a:ext uri="{FF2B5EF4-FFF2-40B4-BE49-F238E27FC236}">
                <a16:creationId xmlns:a16="http://schemas.microsoft.com/office/drawing/2014/main" id="{3326873F-3CBA-4B2F-9E2F-4E153ECA2731}"/>
              </a:ext>
            </a:extLst>
          </p:cNvPr>
          <p:cNvGrpSpPr/>
          <p:nvPr/>
        </p:nvGrpSpPr>
        <p:grpSpPr>
          <a:xfrm>
            <a:off x="7935413" y="1961698"/>
            <a:ext cx="1095673" cy="1763884"/>
            <a:chOff x="5767738" y="4364839"/>
            <a:chExt cx="1125324" cy="1763884"/>
          </a:xfrm>
        </p:grpSpPr>
        <p:sp>
          <p:nvSpPr>
            <p:cNvPr id="18" name="Retângulo 17">
              <a:extLst>
                <a:ext uri="{FF2B5EF4-FFF2-40B4-BE49-F238E27FC236}">
                  <a16:creationId xmlns:a16="http://schemas.microsoft.com/office/drawing/2014/main" id="{4EFED521-A249-4D46-9B8A-D8A19ED0ECAC}"/>
                </a:ext>
              </a:extLst>
            </p:cNvPr>
            <p:cNvSpPr/>
            <p:nvPr/>
          </p:nvSpPr>
          <p:spPr>
            <a:xfrm>
              <a:off x="5767738" y="4364839"/>
              <a:ext cx="373590" cy="133836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19" name="Arco 18">
              <a:extLst>
                <a:ext uri="{FF2B5EF4-FFF2-40B4-BE49-F238E27FC236}">
                  <a16:creationId xmlns:a16="http://schemas.microsoft.com/office/drawing/2014/main" id="{181C764C-FECE-416C-A7CB-C94BBF93B0D0}"/>
                </a:ext>
              </a:extLst>
            </p:cNvPr>
            <p:cNvSpPr/>
            <p:nvPr/>
          </p:nvSpPr>
          <p:spPr>
            <a:xfrm flipH="1" flipV="1">
              <a:off x="5966449" y="5325342"/>
              <a:ext cx="926613" cy="803381"/>
            </a:xfrm>
            <a:prstGeom prst="arc">
              <a:avLst/>
            </a:prstGeom>
            <a:ln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</p:grpSp>
      <p:cxnSp>
        <p:nvCxnSpPr>
          <p:cNvPr id="20" name="Conector: Angulado 19">
            <a:extLst>
              <a:ext uri="{FF2B5EF4-FFF2-40B4-BE49-F238E27FC236}">
                <a16:creationId xmlns:a16="http://schemas.microsoft.com/office/drawing/2014/main" id="{9D84982C-7790-4A35-9826-6786E65E72E4}"/>
              </a:ext>
            </a:extLst>
          </p:cNvPr>
          <p:cNvCxnSpPr>
            <a:stCxn id="12" idx="6"/>
          </p:cNvCxnSpPr>
          <p:nvPr/>
        </p:nvCxnSpPr>
        <p:spPr>
          <a:xfrm flipV="1">
            <a:off x="7439201" y="2491020"/>
            <a:ext cx="496211" cy="27115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Arco 21">
            <a:extLst>
              <a:ext uri="{FF2B5EF4-FFF2-40B4-BE49-F238E27FC236}">
                <a16:creationId xmlns:a16="http://schemas.microsoft.com/office/drawing/2014/main" id="{12513B26-B734-4457-A90B-4FEF15831565}"/>
              </a:ext>
            </a:extLst>
          </p:cNvPr>
          <p:cNvSpPr/>
          <p:nvPr/>
        </p:nvSpPr>
        <p:spPr>
          <a:xfrm>
            <a:off x="8175225" y="1614624"/>
            <a:ext cx="722084" cy="590240"/>
          </a:xfrm>
          <a:prstGeom prst="arc">
            <a:avLst>
              <a:gd name="adj1" fmla="val 10798249"/>
              <a:gd name="adj2" fmla="val 17458097"/>
            </a:avLst>
          </a:prstGeom>
          <a:ln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" name="CaixaDeTexto 22">
            <a:extLst>
              <a:ext uri="{FF2B5EF4-FFF2-40B4-BE49-F238E27FC236}">
                <a16:creationId xmlns:a16="http://schemas.microsoft.com/office/drawing/2014/main" id="{D89707D3-4589-4FC9-92D4-410D18F254F7}"/>
              </a:ext>
            </a:extLst>
          </p:cNvPr>
          <p:cNvSpPr txBox="1"/>
          <p:nvPr/>
        </p:nvSpPr>
        <p:spPr>
          <a:xfrm>
            <a:off x="8522918" y="1448879"/>
            <a:ext cx="1389506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sz="1200" dirty="0"/>
              <a:t>Solução extratora</a:t>
            </a:r>
          </a:p>
        </p:txBody>
      </p:sp>
      <p:sp>
        <p:nvSpPr>
          <p:cNvPr id="24" name="CaixaDeTexto 23">
            <a:extLst>
              <a:ext uri="{FF2B5EF4-FFF2-40B4-BE49-F238E27FC236}">
                <a16:creationId xmlns:a16="http://schemas.microsoft.com/office/drawing/2014/main" id="{911F98B0-52C7-4CE8-B9EC-7D42B91C48BF}"/>
              </a:ext>
            </a:extLst>
          </p:cNvPr>
          <p:cNvSpPr txBox="1"/>
          <p:nvPr/>
        </p:nvSpPr>
        <p:spPr>
          <a:xfrm>
            <a:off x="9757097" y="2725200"/>
            <a:ext cx="587251" cy="277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sz="1200" dirty="0"/>
              <a:t>100 </a:t>
            </a:r>
            <a:r>
              <a:rPr lang="pt-BR" sz="1200" b="1" dirty="0"/>
              <a:t>L</a:t>
            </a:r>
            <a:r>
              <a:rPr lang="pt-BR" sz="1200" dirty="0"/>
              <a:t>      </a:t>
            </a:r>
          </a:p>
        </p:txBody>
      </p:sp>
      <p:sp>
        <p:nvSpPr>
          <p:cNvPr id="28" name="Retângulo 27">
            <a:extLst>
              <a:ext uri="{FF2B5EF4-FFF2-40B4-BE49-F238E27FC236}">
                <a16:creationId xmlns:a16="http://schemas.microsoft.com/office/drawing/2014/main" id="{AD3B5B6D-8DBE-493B-8B33-8532C9E0E4BC}"/>
              </a:ext>
            </a:extLst>
          </p:cNvPr>
          <p:cNvSpPr/>
          <p:nvPr/>
        </p:nvSpPr>
        <p:spPr>
          <a:xfrm>
            <a:off x="4883843" y="6350552"/>
            <a:ext cx="250390" cy="246221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r>
              <a:rPr lang="pt-BR" sz="1000" dirty="0"/>
              <a:t>6</a:t>
            </a:r>
          </a:p>
        </p:txBody>
      </p:sp>
      <p:sp>
        <p:nvSpPr>
          <p:cNvPr id="29" name="Retângulo 28">
            <a:extLst>
              <a:ext uri="{FF2B5EF4-FFF2-40B4-BE49-F238E27FC236}">
                <a16:creationId xmlns:a16="http://schemas.microsoft.com/office/drawing/2014/main" id="{AF3B9FB4-99EF-4B7C-B1C0-C87C65665DF4}"/>
              </a:ext>
            </a:extLst>
          </p:cNvPr>
          <p:cNvSpPr/>
          <p:nvPr/>
        </p:nvSpPr>
        <p:spPr>
          <a:xfrm>
            <a:off x="9092476" y="1249082"/>
            <a:ext cx="250390" cy="246221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r>
              <a:rPr lang="pt-BR" sz="1000" dirty="0"/>
              <a:t>7</a:t>
            </a:r>
          </a:p>
        </p:txBody>
      </p:sp>
      <p:sp>
        <p:nvSpPr>
          <p:cNvPr id="30" name="Retângulo 29">
            <a:extLst>
              <a:ext uri="{FF2B5EF4-FFF2-40B4-BE49-F238E27FC236}">
                <a16:creationId xmlns:a16="http://schemas.microsoft.com/office/drawing/2014/main" id="{2F2DFE89-3FC1-451C-8414-33424E28FC62}"/>
              </a:ext>
            </a:extLst>
          </p:cNvPr>
          <p:cNvSpPr/>
          <p:nvPr/>
        </p:nvSpPr>
        <p:spPr>
          <a:xfrm>
            <a:off x="6636385" y="2373946"/>
            <a:ext cx="250390" cy="246221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r>
              <a:rPr lang="pt-BR" sz="1000" dirty="0"/>
              <a:t>3</a:t>
            </a:r>
          </a:p>
        </p:txBody>
      </p:sp>
      <p:sp>
        <p:nvSpPr>
          <p:cNvPr id="31" name="Retângulo 30">
            <a:extLst>
              <a:ext uri="{FF2B5EF4-FFF2-40B4-BE49-F238E27FC236}">
                <a16:creationId xmlns:a16="http://schemas.microsoft.com/office/drawing/2014/main" id="{917F07F3-FD8D-4E62-8D54-4F4C9E8B8E27}"/>
              </a:ext>
            </a:extLst>
          </p:cNvPr>
          <p:cNvSpPr/>
          <p:nvPr/>
        </p:nvSpPr>
        <p:spPr>
          <a:xfrm>
            <a:off x="6224139" y="1085141"/>
            <a:ext cx="250390" cy="246221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r>
              <a:rPr lang="pt-BR" sz="1000" dirty="0"/>
              <a:t>2</a:t>
            </a:r>
          </a:p>
        </p:txBody>
      </p:sp>
      <p:sp>
        <p:nvSpPr>
          <p:cNvPr id="32" name="Retângulo 31">
            <a:extLst>
              <a:ext uri="{FF2B5EF4-FFF2-40B4-BE49-F238E27FC236}">
                <a16:creationId xmlns:a16="http://schemas.microsoft.com/office/drawing/2014/main" id="{AE5C9CD2-30C0-40C8-9047-34A3B8C812FF}"/>
              </a:ext>
            </a:extLst>
          </p:cNvPr>
          <p:cNvSpPr/>
          <p:nvPr/>
        </p:nvSpPr>
        <p:spPr>
          <a:xfrm>
            <a:off x="6059962" y="3509451"/>
            <a:ext cx="250390" cy="246221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r>
              <a:rPr lang="pt-BR" sz="1000" dirty="0"/>
              <a:t>4</a:t>
            </a:r>
          </a:p>
        </p:txBody>
      </p:sp>
      <p:sp>
        <p:nvSpPr>
          <p:cNvPr id="33" name="Retângulo 32">
            <a:extLst>
              <a:ext uri="{FF2B5EF4-FFF2-40B4-BE49-F238E27FC236}">
                <a16:creationId xmlns:a16="http://schemas.microsoft.com/office/drawing/2014/main" id="{F3A2343D-51C0-4AF1-B686-878032759F8D}"/>
              </a:ext>
            </a:extLst>
          </p:cNvPr>
          <p:cNvSpPr/>
          <p:nvPr/>
        </p:nvSpPr>
        <p:spPr>
          <a:xfrm>
            <a:off x="7993275" y="2620167"/>
            <a:ext cx="250390" cy="246221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r>
              <a:rPr lang="pt-BR" sz="1000" dirty="0"/>
              <a:t>6</a:t>
            </a:r>
          </a:p>
        </p:txBody>
      </p:sp>
      <p:sp>
        <p:nvSpPr>
          <p:cNvPr id="34" name="Retângulo 33">
            <a:extLst>
              <a:ext uri="{FF2B5EF4-FFF2-40B4-BE49-F238E27FC236}">
                <a16:creationId xmlns:a16="http://schemas.microsoft.com/office/drawing/2014/main" id="{58947C8B-0689-4FBF-9B38-77B088F76653}"/>
              </a:ext>
            </a:extLst>
          </p:cNvPr>
          <p:cNvSpPr/>
          <p:nvPr/>
        </p:nvSpPr>
        <p:spPr>
          <a:xfrm>
            <a:off x="8833291" y="3202823"/>
            <a:ext cx="250390" cy="246221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r>
              <a:rPr lang="pt-BR" sz="1000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91917971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109</Words>
  <Application>Microsoft Office PowerPoint</Application>
  <PresentationFormat>Widescreen</PresentationFormat>
  <Paragraphs>74</Paragraphs>
  <Slides>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Wingdings</vt:lpstr>
      <vt:lpstr>Tema do Office</vt:lpstr>
      <vt:lpstr>Figuras Padrão   Processos de Diluição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Figuras Padrão   Processos de Diluição</dc:title>
  <dc:creator>André Fernando Oliveira</dc:creator>
  <cp:lastModifiedBy>André Fernando Oliveira</cp:lastModifiedBy>
  <cp:revision>2</cp:revision>
  <dcterms:created xsi:type="dcterms:W3CDTF">2018-05-24T15:26:08Z</dcterms:created>
  <dcterms:modified xsi:type="dcterms:W3CDTF">2018-05-24T15:53:56Z</dcterms:modified>
</cp:coreProperties>
</file>